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82" r:id="rId4"/>
    <p:sldId id="284" r:id="rId5"/>
    <p:sldId id="286" r:id="rId6"/>
    <p:sldId id="287" r:id="rId7"/>
    <p:sldId id="267" r:id="rId8"/>
    <p:sldId id="281" r:id="rId9"/>
    <p:sldId id="276" r:id="rId10"/>
    <p:sldId id="278" r:id="rId11"/>
    <p:sldId id="277" r:id="rId12"/>
    <p:sldId id="262" r:id="rId13"/>
    <p:sldId id="289" r:id="rId14"/>
    <p:sldId id="264" r:id="rId15"/>
    <p:sldId id="290" r:id="rId16"/>
    <p:sldId id="265" r:id="rId17"/>
    <p:sldId id="288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200"/>
    <a:srgbClr val="FFB87B"/>
    <a:srgbClr val="FFD19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65"/>
    <p:restoredTop sz="96314"/>
  </p:normalViewPr>
  <p:slideViewPr>
    <p:cSldViewPr snapToGrid="0">
      <p:cViewPr varScale="1">
        <p:scale>
          <a:sx n="162" d="100"/>
          <a:sy n="162" d="100"/>
        </p:scale>
        <p:origin x="20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CE896-38FC-984F-AD28-DAB2E54367F1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B20EC-CEB4-094E-BD7A-103448A1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2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4100-18B7-3045-F2F1-E05A674B8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327C8-71A0-5C31-F756-396262750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6C0FE-E6A0-ED6B-D3F0-0E9141A3E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CDE28-BF6F-FA16-D182-2B58390CC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C7DC6-3EC4-C074-9325-32BD4A82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4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81826-6C15-CA6B-A3CF-2290DA0D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56538-7B8A-E9A0-CCCB-F2802DFC6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6859F-3B82-DE98-AC7F-40170372B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AD20B-3D3C-F3B1-2286-0793FAB2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3B254-F942-BD2B-4AD6-12C6BDF7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B14D5D-772A-E09C-0F4E-CEF2828E2F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288BE-F148-8EB8-7001-D5399A4FD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E8D7A-73A0-76F9-D7D7-18CBD4154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42BD7-9184-BD67-2067-BE5D697D0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554D2-E919-BAEE-31C7-A30ACE52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76A4-2B0C-F2B0-41A1-BD17084E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40BF7-8450-6B82-8D84-550813C37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ED4D1-498E-D6A6-9EEE-DCF94E21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9FC9A-0280-8CD4-FB02-7F74CBE99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1330B-939E-077A-A043-23595FF9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99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8628F-5FE1-B25A-3CE9-974F0BDA1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D9325-A22B-BA0D-D13F-3F19BA815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E1E12-93A0-BB74-CC1C-6B5C1516A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9BE6D-2A5A-0966-8A6B-DC3C0328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10EA9-8A25-B67B-5CD8-AC056BA45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7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ECD6-BBFF-3C2F-DE63-7CE4A586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4B4DE-D4C1-97D4-DFE8-0AAD4126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ACECF2-622D-1099-BDAB-C84DD1F88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5E1A3-60C3-E779-4E3A-E64C5FE61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700B9-ECE7-31AA-4539-119E1019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3499A-5579-B11F-14DB-0EF9C97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5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3982-A830-8C46-6998-1214AFD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9DFD1-9350-085B-F15F-A4F6739FB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D7BE9-5EB4-4517-9F8D-89FA5FE73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1D83A-B628-684B-EABE-45A2AF45C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4B587-422C-A796-C7DE-7E86F2178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56FD84-E1C7-9830-CC83-734639F3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936F53-8363-8839-3456-E1FF9E17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B882D1-CC03-8B3B-252E-6731502A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34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EA8C-BF75-A6E2-B7B0-BC2D82FF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EB50C-93BA-85CB-FF5B-76A684F14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7C2F9-42ED-7CCC-58BD-5C3ACF10F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334A7-C595-F030-AECC-7A837FE1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45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91911-5443-CD3F-4F26-3661C6340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B3DDB6-032F-3FDF-AEA0-51F6DC1B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86CC5-AE1C-6514-A12D-534063F6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68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A29BE-F6B0-E216-BA1E-945179C1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71FE6-D621-9125-74DB-FEE4BFD64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E00E0-E57F-2035-0D20-6731E13EC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D6351-6F5A-677F-2815-93C82EF7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4463D-C109-79EB-073E-E4C87983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3C49A-4650-9827-699C-1EC31CD8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3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7CD4-8E66-3A35-DCDD-29DD25C1F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57575-9310-9B43-685A-903C534E4B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297DB-FAA1-A21B-56C0-4BC1F8E3F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200AC-C0CA-2DCC-4912-F765E41C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00721-C551-6228-CEF9-BE32B3179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F7988-4BF3-06AE-BF06-9F5D0891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4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1E02CD-F8C7-E860-6435-AA1B0F89C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23E40-B82C-D4E0-60A4-FBC90E8A8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E480-CD5C-ABFD-0E29-4C72209F1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EC50B-B342-E864-947F-0FA4B08021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8F82D-07EA-BEC4-D970-DE6D197D2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3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microsoft.com/office/2007/relationships/hdphoto" Target="../media/hdphoto6.wdp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5" Type="http://schemas.microsoft.com/office/2007/relationships/hdphoto" Target="../media/hdphoto5.wdp"/><Relationship Id="rId10" Type="http://schemas.openxmlformats.org/officeDocument/2006/relationships/image" Target="../media/image6.png"/><Relationship Id="rId19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8.wdp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microsoft.com/office/2007/relationships/hdphoto" Target="../media/hdphoto2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8.wdp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microsoft.com/office/2007/relationships/hdphoto" Target="../media/hdphoto2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8.wdp"/><Relationship Id="rId7" Type="http://schemas.openxmlformats.org/officeDocument/2006/relationships/image" Target="../media/image28.png"/><Relationship Id="rId12" Type="http://schemas.microsoft.com/office/2007/relationships/hdphoto" Target="../media/hdphoto2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microsoft.com/office/2007/relationships/hdphoto" Target="../media/hdphoto24.wdp"/><Relationship Id="rId4" Type="http://schemas.openxmlformats.org/officeDocument/2006/relationships/image" Target="../media/image12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10" Type="http://schemas.openxmlformats.org/officeDocument/2006/relationships/image" Target="../media/image47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2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microsoft.com/office/2007/relationships/hdphoto" Target="../media/hdphoto26.wdp"/><Relationship Id="rId9" Type="http://schemas.microsoft.com/office/2007/relationships/hdphoto" Target="../media/hdphoto28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1.wdp"/><Relationship Id="rId18" Type="http://schemas.openxmlformats.org/officeDocument/2006/relationships/image" Target="../media/image22.png"/><Relationship Id="rId26" Type="http://schemas.openxmlformats.org/officeDocument/2006/relationships/image" Target="../media/image26.png"/><Relationship Id="rId3" Type="http://schemas.microsoft.com/office/2007/relationships/hdphoto" Target="../media/hdphoto8.wdp"/><Relationship Id="rId21" Type="http://schemas.microsoft.com/office/2007/relationships/hdphoto" Target="../media/hdphoto15.wdp"/><Relationship Id="rId7" Type="http://schemas.openxmlformats.org/officeDocument/2006/relationships/image" Target="../media/image7.png"/><Relationship Id="rId12" Type="http://schemas.openxmlformats.org/officeDocument/2006/relationships/image" Target="../media/image19.png"/><Relationship Id="rId17" Type="http://schemas.microsoft.com/office/2007/relationships/hdphoto" Target="../media/hdphoto13.wdp"/><Relationship Id="rId25" Type="http://schemas.microsoft.com/office/2007/relationships/hdphoto" Target="../media/hdphoto17.wdp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microsoft.com/office/2007/relationships/hdphoto" Target="../media/hdphoto10.wdp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microsoft.com/office/2007/relationships/hdphoto" Target="../media/hdphoto12.wdp"/><Relationship Id="rId23" Type="http://schemas.microsoft.com/office/2007/relationships/hdphoto" Target="../media/hdphoto16.wdp"/><Relationship Id="rId10" Type="http://schemas.openxmlformats.org/officeDocument/2006/relationships/image" Target="../media/image18.png"/><Relationship Id="rId19" Type="http://schemas.microsoft.com/office/2007/relationships/hdphoto" Target="../media/hdphoto14.wdp"/><Relationship Id="rId4" Type="http://schemas.openxmlformats.org/officeDocument/2006/relationships/image" Target="../media/image12.png"/><Relationship Id="rId9" Type="http://schemas.openxmlformats.org/officeDocument/2006/relationships/image" Target="../media/image13.png"/><Relationship Id="rId14" Type="http://schemas.openxmlformats.org/officeDocument/2006/relationships/image" Target="../media/image20.png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microsoft.com/office/2007/relationships/hdphoto" Target="../media/hdphoto18.wdp"/><Relationship Id="rId5" Type="http://schemas.openxmlformats.org/officeDocument/2006/relationships/image" Target="../media/image6.png"/><Relationship Id="rId10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8.wdp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microsoft.com/office/2007/relationships/hdphoto" Target="../media/hdphoto21.wdp"/><Relationship Id="rId5" Type="http://schemas.openxmlformats.org/officeDocument/2006/relationships/image" Target="../media/image28.png"/><Relationship Id="rId10" Type="http://schemas.microsoft.com/office/2007/relationships/hdphoto" Target="../media/hdphoto20.wdp"/><Relationship Id="rId4" Type="http://schemas.openxmlformats.org/officeDocument/2006/relationships/image" Target="../media/image12.png"/><Relationship Id="rId9" Type="http://schemas.microsoft.com/office/2007/relationships/hdphoto" Target="../media/hdphoto19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8.wdp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 descr="A tiger with its mouth open&#10;&#10;Description automatically generated">
            <a:extLst>
              <a:ext uri="{FF2B5EF4-FFF2-40B4-BE49-F238E27FC236}">
                <a16:creationId xmlns:a16="http://schemas.microsoft.com/office/drawing/2014/main" id="{2731F700-C066-FA30-D5B0-835DFA4EB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1" r="41451" b="4688"/>
          <a:stretch/>
        </p:blipFill>
        <p:spPr>
          <a:xfrm>
            <a:off x="-58781" y="0"/>
            <a:ext cx="5733709" cy="685799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3" name="Picture 32" descr="A person standing next to a car&#10;&#10;Description automatically generated with medium confidence">
            <a:extLst>
              <a:ext uri="{FF2B5EF4-FFF2-40B4-BE49-F238E27FC236}">
                <a16:creationId xmlns:a16="http://schemas.microsoft.com/office/drawing/2014/main" id="{C4F864F9-F8EB-DA09-4417-9B9A799428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6000"/>
                    </a14:imgEffect>
                  </a14:imgLayer>
                </a14:imgProps>
              </a:ext>
            </a:extLst>
          </a:blip>
          <a:srcRect l="23424"/>
          <a:stretch/>
        </p:blipFill>
        <p:spPr>
          <a:xfrm>
            <a:off x="4655206" y="-281911"/>
            <a:ext cx="3535723" cy="257033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B2B11A-131C-2360-A04C-66ED0164CCA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5456" y="735890"/>
            <a:ext cx="2478132" cy="2081969"/>
          </a:xfrm>
          <a:prstGeom prst="rect">
            <a:avLst/>
          </a:prstGeom>
          <a:effectLst>
            <a:softEdge rad="161999"/>
          </a:effectLst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BAFB88-D395-BA70-03D0-3747CA55CC4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50000"/>
          </a:blip>
          <a:srcRect l="15102"/>
          <a:stretch/>
        </p:blipFill>
        <p:spPr>
          <a:xfrm>
            <a:off x="4836827" y="3792012"/>
            <a:ext cx="2876892" cy="3065988"/>
          </a:xfrm>
          <a:prstGeom prst="rect">
            <a:avLst/>
          </a:prstGeom>
        </p:spPr>
      </p:pic>
      <p:pic>
        <p:nvPicPr>
          <p:cNvPr id="38" name="Picture 37" descr="Logo, icon&#10;&#10;Description automatically generated">
            <a:extLst>
              <a:ext uri="{FF2B5EF4-FFF2-40B4-BE49-F238E27FC236}">
                <a16:creationId xmlns:a16="http://schemas.microsoft.com/office/drawing/2014/main" id="{89D65B86-689C-5F7F-9187-87FB1D630BA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030096" y="2872659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r>
              <a:rPr lang="en-US" sz="16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01A25-EFCD-E71E-46FB-870E94831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8580" y="3233118"/>
            <a:ext cx="4823400" cy="1112320"/>
          </a:xfrm>
        </p:spPr>
        <p:txBody>
          <a:bodyPr anchor="b">
            <a:noAutofit/>
          </a:bodyPr>
          <a:lstStyle/>
          <a:p>
            <a:r>
              <a:rPr lang="en-US" sz="6600" b="1" dirty="0">
                <a:blipFill>
                  <a:blip r:embed="rId12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13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7" name="Picture 16" descr="A person holding a microphone and a flag&#10;&#10;Description automatically generated with low confidence">
            <a:extLst>
              <a:ext uri="{FF2B5EF4-FFF2-40B4-BE49-F238E27FC236}">
                <a16:creationId xmlns:a16="http://schemas.microsoft.com/office/drawing/2014/main" id="{23F5D529-4C76-0212-B09D-55785BF479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3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2000"/>
                    </a14:imgEffect>
                  </a14:imgLayer>
                </a14:imgProps>
              </a:ext>
            </a:extLst>
          </a:blip>
          <a:srcRect l="17747"/>
          <a:stretch/>
        </p:blipFill>
        <p:spPr>
          <a:xfrm flipH="1">
            <a:off x="5234675" y="2395216"/>
            <a:ext cx="2613925" cy="1714092"/>
          </a:xfrm>
          <a:prstGeom prst="rect">
            <a:avLst/>
          </a:prstGeom>
          <a:effectLst>
            <a:softEdge rad="405566"/>
          </a:effectLst>
        </p:spPr>
      </p:pic>
      <p:pic>
        <p:nvPicPr>
          <p:cNvPr id="31" name="Picture 30" descr="A picture containing text, indoor, wall, person&#10;&#10;Description automatically generated">
            <a:extLst>
              <a:ext uri="{FF2B5EF4-FFF2-40B4-BE49-F238E27FC236}">
                <a16:creationId xmlns:a16="http://schemas.microsoft.com/office/drawing/2014/main" id="{AF4FD758-1EEF-5248-8F9C-7A85A48FADC0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7105" y="1516928"/>
            <a:ext cx="2153623" cy="1643038"/>
          </a:xfrm>
          <a:prstGeom prst="rect">
            <a:avLst/>
          </a:prstGeom>
          <a:effectLst>
            <a:softEdge rad="264082"/>
          </a:effectLst>
        </p:spPr>
      </p:pic>
      <p:pic>
        <p:nvPicPr>
          <p:cNvPr id="34" name="Picture 33" descr="A tiger with its mouth open&#10;&#10;Description automatically generated">
            <a:extLst>
              <a:ext uri="{FF2B5EF4-FFF2-40B4-BE49-F238E27FC236}">
                <a16:creationId xmlns:a16="http://schemas.microsoft.com/office/drawing/2014/main" id="{C76DAB1D-847C-CC66-F75C-1B2F22BCD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2755" r="41991" b="47709"/>
          <a:stretch/>
        </p:blipFill>
        <p:spPr>
          <a:xfrm>
            <a:off x="-75786" y="2187146"/>
            <a:ext cx="5680733" cy="1458626"/>
          </a:xfrm>
          <a:prstGeom prst="rect">
            <a:avLst/>
          </a:prstGeom>
          <a:effectLst>
            <a:softEdge rad="197391"/>
          </a:effectLst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571BDE6-AB1B-9198-38D0-8D38FE7629EC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70000"/>
          </a:blip>
          <a:stretch>
            <a:fillRect/>
          </a:stretch>
        </p:blipFill>
        <p:spPr>
          <a:xfrm>
            <a:off x="116238" y="5215542"/>
            <a:ext cx="7827082" cy="14244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7C12C6-6A3E-5BBF-5397-47074198EB9E}"/>
              </a:ext>
            </a:extLst>
          </p:cNvPr>
          <p:cNvSpPr txBox="1"/>
          <p:nvPr/>
        </p:nvSpPr>
        <p:spPr>
          <a:xfrm>
            <a:off x="140231" y="5254962"/>
            <a:ext cx="67211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venir Next" panose="020B0503020202020204" pitchFamily="34" charset="0"/>
              </a:rPr>
              <a:t>Contributors</a:t>
            </a:r>
          </a:p>
          <a:p>
            <a:r>
              <a:rPr lang="en-US" sz="2800" dirty="0">
                <a:latin typeface="Avenir Next" panose="020B0503020202020204" pitchFamily="34" charset="0"/>
              </a:rPr>
              <a:t>Andrew Altman, Laramie Dunlap, </a:t>
            </a:r>
          </a:p>
          <a:p>
            <a:r>
              <a:rPr lang="en-US" sz="2800" dirty="0">
                <a:latin typeface="Avenir Next" panose="020B0503020202020204" pitchFamily="34" charset="0"/>
              </a:rPr>
              <a:t>Joe Geoghegan, Ying Fu, Lauren Krohn</a:t>
            </a:r>
          </a:p>
        </p:txBody>
      </p:sp>
    </p:spTree>
    <p:extLst>
      <p:ext uri="{BB962C8B-B14F-4D97-AF65-F5344CB8AC3E}">
        <p14:creationId xmlns:p14="http://schemas.microsoft.com/office/powerpoint/2010/main" val="1239787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-22374" y="138727"/>
            <a:ext cx="1219200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>
              <a:latin typeface="American Typewriter" panose="02090604020004020304" pitchFamily="18" charset="77"/>
            </a:endParaRPr>
          </a:p>
          <a:p>
            <a:pPr algn="ctr"/>
            <a:r>
              <a:rPr lang="en-US" sz="4000" dirty="0">
                <a:latin typeface="American Typewriter" panose="02090604020004020304" pitchFamily="18" charset="77"/>
              </a:rPr>
              <a:t>Marketing.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6AFB674-0FBD-C720-5484-D2763618E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813" y="4000820"/>
            <a:ext cx="1850598" cy="1092200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FE385C-28C2-EA08-A2D4-A92BDB76A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610" y="4191254"/>
            <a:ext cx="3073400" cy="1536700"/>
          </a:xfrm>
          <a:prstGeom prst="rect">
            <a:avLst/>
          </a:prstGeom>
        </p:spPr>
      </p:pic>
      <p:pic>
        <p:nvPicPr>
          <p:cNvPr id="9" name="Picture 8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313CF6BB-B5A6-4008-C756-5498CA546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8513" y="1065506"/>
            <a:ext cx="7778661" cy="5792484"/>
          </a:xfrm>
          <a:prstGeom prst="rect">
            <a:avLst/>
          </a:prstGeom>
        </p:spPr>
      </p:pic>
      <p:pic>
        <p:nvPicPr>
          <p:cNvPr id="3" name="Picture 2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FED8DD1E-574C-7ABC-ED0D-237A7D27B2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8"/>
                    </a14:imgEffect>
                  </a14:imgLayer>
                </a14:imgProps>
              </a:ext>
            </a:extLst>
          </a:blip>
          <a:srcRect t="14120" r="39511"/>
          <a:stretch/>
        </p:blipFill>
        <p:spPr>
          <a:xfrm>
            <a:off x="2022271" y="1883390"/>
            <a:ext cx="4705261" cy="49745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540C06-8CD1-528A-594E-F120CA8DD720}"/>
              </a:ext>
            </a:extLst>
          </p:cNvPr>
          <p:cNvSpPr txBox="1"/>
          <p:nvPr/>
        </p:nvSpPr>
        <p:spPr>
          <a:xfrm rot="20814485">
            <a:off x="1921805" y="2765814"/>
            <a:ext cx="8329491" cy="23083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SHOW US YOUR TRACK RECORD!</a:t>
            </a:r>
          </a:p>
        </p:txBody>
      </p:sp>
      <p:pic>
        <p:nvPicPr>
          <p:cNvPr id="7" name="Picture 6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735A55C6-5122-34C0-455A-B87756E84A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675" t="81605"/>
          <a:stretch/>
        </p:blipFill>
        <p:spPr>
          <a:xfrm>
            <a:off x="5964072" y="5792494"/>
            <a:ext cx="3836860" cy="106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5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-22374" y="138727"/>
            <a:ext cx="1219200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>
              <a:latin typeface="American Typewriter" panose="02090604020004020304" pitchFamily="18" charset="77"/>
            </a:endParaRPr>
          </a:p>
          <a:p>
            <a:pPr algn="ctr"/>
            <a:r>
              <a:rPr lang="en-US" sz="4000" dirty="0">
                <a:latin typeface="American Typewriter" panose="02090604020004020304" pitchFamily="18" charset="77"/>
              </a:rPr>
              <a:t>Livestream Trading.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6AFB674-0FBD-C720-5484-D2763618E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813" y="4000820"/>
            <a:ext cx="1850598" cy="1092200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FE385C-28C2-EA08-A2D4-A92BDB76A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610" y="4191254"/>
            <a:ext cx="3073400" cy="153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E757F-1BD3-14BB-B672-53686D006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513" y="1130496"/>
            <a:ext cx="8755386" cy="5520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F3CA59-38B1-320A-D612-D4FF1DC8F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7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7654" y="1101271"/>
            <a:ext cx="8755386" cy="55204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540C06-8CD1-528A-594E-F120CA8DD720}"/>
              </a:ext>
            </a:extLst>
          </p:cNvPr>
          <p:cNvSpPr txBox="1"/>
          <p:nvPr/>
        </p:nvSpPr>
        <p:spPr>
          <a:xfrm rot="20814485">
            <a:off x="1864461" y="2234542"/>
            <a:ext cx="8329491" cy="28623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WHAT ABOUT WHEN THE CAMERA IS OFF?</a:t>
            </a:r>
          </a:p>
        </p:txBody>
      </p:sp>
    </p:spTree>
    <p:extLst>
      <p:ext uri="{BB962C8B-B14F-4D97-AF65-F5344CB8AC3E}">
        <p14:creationId xmlns:p14="http://schemas.microsoft.com/office/powerpoint/2010/main" val="2319892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-22374" y="138727"/>
            <a:ext cx="1219200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>
              <a:latin typeface="American Typewriter" panose="02090604020004020304" pitchFamily="18" charset="77"/>
            </a:endParaRPr>
          </a:p>
          <a:p>
            <a:pPr algn="ctr"/>
            <a:r>
              <a:rPr lang="en-US" sz="4000" dirty="0">
                <a:latin typeface="American Typewriter" panose="02090604020004020304" pitchFamily="18" charset="77"/>
              </a:rPr>
              <a:t>Verified Timestamps:</a:t>
            </a:r>
          </a:p>
          <a:p>
            <a:pPr algn="ctr"/>
            <a:r>
              <a:rPr lang="en-US" sz="3200" dirty="0">
                <a:latin typeface="American Typewriter" panose="02090604020004020304" pitchFamily="18" charset="77"/>
              </a:rPr>
              <a:t>still need to trust the trader’s internal compliance team.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D94B953-3DA4-0416-7415-7AAABA41A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479" y="3519355"/>
            <a:ext cx="5661451" cy="3338645"/>
          </a:xfrm>
          <a:prstGeom prst="rect">
            <a:avLst/>
          </a:prstGeom>
        </p:spPr>
      </p:pic>
      <p:pic>
        <p:nvPicPr>
          <p:cNvPr id="25" name="Picture 2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CDB90C79-78C9-4771-10B1-B62F1529E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479" y="1808956"/>
            <a:ext cx="9188802" cy="168471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6AFB674-0FBD-C720-5484-D2763618E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5813" y="4000820"/>
            <a:ext cx="1850598" cy="1092200"/>
          </a:xfrm>
          <a:prstGeom prst="rect">
            <a:avLst/>
          </a:prstGeom>
        </p:spPr>
      </p:pic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DD789C-9C63-F102-FCB8-058A1CE581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3027" y="3519335"/>
            <a:ext cx="3659981" cy="33386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D1BB53-3452-0917-6B45-3C73884D9A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4363" y="3519325"/>
            <a:ext cx="5661451" cy="3338645"/>
          </a:xfrm>
          <a:prstGeom prst="rect">
            <a:avLst/>
          </a:prstGeom>
        </p:spPr>
      </p:pic>
      <p:pic>
        <p:nvPicPr>
          <p:cNvPr id="34" name="Picture 3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C2B17B-CA75-6DB3-3668-5572731E3A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4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1702" y="3519315"/>
            <a:ext cx="3659981" cy="33386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540C06-8CD1-528A-594E-F120CA8DD720}"/>
              </a:ext>
            </a:extLst>
          </p:cNvPr>
          <p:cNvSpPr txBox="1"/>
          <p:nvPr/>
        </p:nvSpPr>
        <p:spPr>
          <a:xfrm rot="20814485">
            <a:off x="2019503" y="3467979"/>
            <a:ext cx="7734355" cy="14465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ALLEGEDLY</a:t>
            </a:r>
          </a:p>
        </p:txBody>
      </p:sp>
    </p:spTree>
    <p:extLst>
      <p:ext uri="{BB962C8B-B14F-4D97-AF65-F5344CB8AC3E}">
        <p14:creationId xmlns:p14="http://schemas.microsoft.com/office/powerpoint/2010/main" val="361381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901260" y="5026067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0409" y="6232799"/>
            <a:ext cx="2149384" cy="8358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4E6070-609B-E0A0-C0FE-EB2FE122B278}"/>
              </a:ext>
            </a:extLst>
          </p:cNvPr>
          <p:cNvSpPr txBox="1">
            <a:spLocks/>
          </p:cNvSpPr>
          <p:nvPr/>
        </p:nvSpPr>
        <p:spPr>
          <a:xfrm>
            <a:off x="9638675" y="5762561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C8B0E8-4E78-2C2A-1FF3-D2240B7C8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0980" y="4355658"/>
            <a:ext cx="4214028" cy="419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0" y="38346"/>
            <a:ext cx="12095922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venir Next" panose="020B0503020202020204" pitchFamily="34" charset="0"/>
              </a:rPr>
              <a:t>Talented traders are putting in the work to stake out successful strategies.</a:t>
            </a:r>
          </a:p>
          <a:p>
            <a:pPr algn="ctr"/>
            <a:endParaRPr lang="en-US" sz="4800" dirty="0">
              <a:latin typeface="Avenir Next" panose="020B0503020202020204" pitchFamily="34" charset="0"/>
            </a:endParaRPr>
          </a:p>
          <a:p>
            <a:pPr algn="ctr"/>
            <a:r>
              <a:rPr lang="en-US" sz="4800" dirty="0">
                <a:latin typeface="Avenir Next" panose="020B0503020202020204" pitchFamily="34" charset="0"/>
              </a:rPr>
              <a:t>Subscribers are putting up hard-earned money for good financial advice.</a:t>
            </a:r>
          </a:p>
          <a:p>
            <a:pPr algn="ctr"/>
            <a:endParaRPr lang="en-US" sz="4800" dirty="0">
              <a:latin typeface="Avenir Next" panose="020B0503020202020204" pitchFamily="34" charset="0"/>
            </a:endParaRPr>
          </a:p>
          <a:p>
            <a:pPr algn="ctr"/>
            <a:r>
              <a:rPr lang="en-US" sz="4800" b="1" dirty="0">
                <a:latin typeface="Avenir Next" panose="020B0503020202020204" pitchFamily="34" charset="0"/>
              </a:rPr>
              <a:t>We all deserve a platform that delivers total transparency.</a:t>
            </a:r>
          </a:p>
          <a:p>
            <a:pPr algn="ctr"/>
            <a:r>
              <a:rPr lang="en-US" sz="6000" dirty="0">
                <a:latin typeface="Avenir Next" panose="020B05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5177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052168" y="4779167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1316" y="6175047"/>
            <a:ext cx="2149384" cy="8358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118519" y="1176771"/>
            <a:ext cx="120959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1800"/>
              </a:spcAft>
              <a:defRPr sz="4000" b="1">
                <a:latin typeface="Avenir Next" panose="020B0503020202020204" pitchFamily="34" charset="0"/>
              </a:defRPr>
            </a:lvl1pPr>
          </a:lstStyle>
          <a:p>
            <a:pPr algn="ctr">
              <a:spcAft>
                <a:spcPts val="0"/>
              </a:spcAft>
            </a:pPr>
            <a:r>
              <a:rPr lang="en-US" dirty="0"/>
              <a:t>Financial Publishing with a Backbone – </a:t>
            </a:r>
          </a:p>
          <a:p>
            <a:pPr algn="ctr">
              <a:spcAft>
                <a:spcPts val="0"/>
              </a:spcAft>
            </a:pPr>
            <a:r>
              <a:rPr lang="en-US" dirty="0"/>
              <a:t>a Blockchain Backbone.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684300" y="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324FEE-B0B0-3B95-C65B-4892D3192BC1}"/>
              </a:ext>
            </a:extLst>
          </p:cNvPr>
          <p:cNvSpPr txBox="1">
            <a:spLocks/>
          </p:cNvSpPr>
          <p:nvPr/>
        </p:nvSpPr>
        <p:spPr>
          <a:xfrm>
            <a:off x="8709037" y="5726457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9E10C92-DBE4-799C-5F49-AA2DB29245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9086" y="4081799"/>
            <a:ext cx="4444393" cy="6731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D7A15C-B337-1E3F-50B0-6CAA6DECD62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96079" y="2867086"/>
            <a:ext cx="8015089" cy="28315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69BED4-BC6F-5862-757C-AD05864FB5A8}"/>
              </a:ext>
            </a:extLst>
          </p:cNvPr>
          <p:cNvSpPr txBox="1"/>
          <p:nvPr/>
        </p:nvSpPr>
        <p:spPr>
          <a:xfrm>
            <a:off x="118519" y="2867086"/>
            <a:ext cx="1110694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  <a:cs typeface="Abadi" panose="020F0502020204030204" pitchFamily="34" charset="0"/>
              </a:rPr>
              <a:t>Real-time public ledger - all trades instantly validated.</a:t>
            </a:r>
          </a:p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  <a:cs typeface="Abadi" panose="020F0502020204030204" pitchFamily="34" charset="0"/>
              </a:rPr>
              <a:t>Effortless data tracking.</a:t>
            </a:r>
          </a:p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  <a:cs typeface="Abadi" panose="020F0502020204030204" pitchFamily="34" charset="0"/>
              </a:rPr>
              <a:t>Automated subscription handling.</a:t>
            </a:r>
          </a:p>
        </p:txBody>
      </p:sp>
    </p:spTree>
    <p:extLst>
      <p:ext uri="{BB962C8B-B14F-4D97-AF65-F5344CB8AC3E}">
        <p14:creationId xmlns:p14="http://schemas.microsoft.com/office/powerpoint/2010/main" val="573981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9567" y="5223444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608335" y="6048648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Visual representation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87DD177-3ADD-AE69-06CF-30AACF8A65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76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 descr="A tiger with its mouth open&#10;&#10;Description automatically generated">
            <a:extLst>
              <a:ext uri="{FF2B5EF4-FFF2-40B4-BE49-F238E27FC236}">
                <a16:creationId xmlns:a16="http://schemas.microsoft.com/office/drawing/2014/main" id="{2731F700-C066-FA30-D5B0-835DFA4EB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1" r="41451" b="4688"/>
          <a:stretch/>
        </p:blipFill>
        <p:spPr>
          <a:xfrm>
            <a:off x="-2" y="0"/>
            <a:ext cx="5733709" cy="685799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BAFB88-D395-BA70-03D0-3747CA55CC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l="15102"/>
          <a:stretch/>
        </p:blipFill>
        <p:spPr>
          <a:xfrm>
            <a:off x="5386281" y="0"/>
            <a:ext cx="2327438" cy="6858000"/>
          </a:xfrm>
          <a:prstGeom prst="rect">
            <a:avLst/>
          </a:prstGeom>
        </p:spPr>
      </p:pic>
      <p:pic>
        <p:nvPicPr>
          <p:cNvPr id="38" name="Picture 37" descr="Logo, icon&#10;&#10;Description automatically generated">
            <a:extLst>
              <a:ext uri="{FF2B5EF4-FFF2-40B4-BE49-F238E27FC236}">
                <a16:creationId xmlns:a16="http://schemas.microsoft.com/office/drawing/2014/main" id="{89D65B86-689C-5F7F-9187-87FB1D630B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8854433" y="1163431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3869635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r>
              <a:rPr lang="en-US" sz="16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01A25-EFCD-E71E-46FB-870E94831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0000" y="1034614"/>
            <a:ext cx="6138253" cy="267033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Tiger</a:t>
            </a:r>
            <a:b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</a:br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Demo</a:t>
            </a:r>
          </a:p>
        </p:txBody>
      </p:sp>
      <p:pic>
        <p:nvPicPr>
          <p:cNvPr id="34" name="Picture 33" descr="A tiger with its mouth open&#10;&#10;Description automatically generated">
            <a:extLst>
              <a:ext uri="{FF2B5EF4-FFF2-40B4-BE49-F238E27FC236}">
                <a16:creationId xmlns:a16="http://schemas.microsoft.com/office/drawing/2014/main" id="{C76DAB1D-847C-CC66-F75C-1B2F22BCD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2755" r="41991" b="47709"/>
          <a:stretch/>
        </p:blipFill>
        <p:spPr>
          <a:xfrm>
            <a:off x="-75786" y="2187146"/>
            <a:ext cx="5680733" cy="1458626"/>
          </a:xfrm>
          <a:prstGeom prst="rect">
            <a:avLst/>
          </a:prstGeom>
          <a:effectLst>
            <a:softEdge rad="197391"/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BD66E7-F391-23BA-C546-A73540E9A6A0}"/>
              </a:ext>
            </a:extLst>
          </p:cNvPr>
          <p:cNvSpPr txBox="1">
            <a:spLocks/>
          </p:cNvSpPr>
          <p:nvPr/>
        </p:nvSpPr>
        <p:spPr>
          <a:xfrm>
            <a:off x="7196041" y="2592628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10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  <a:p>
            <a:r>
              <a:rPr lang="en-US" sz="6600" b="1" dirty="0">
                <a:blipFill>
                  <a:blip r:embed="rId10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5988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684300" y="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5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6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BED4-BC6F-5862-757C-AD05864FB5A8}"/>
              </a:ext>
            </a:extLst>
          </p:cNvPr>
          <p:cNvSpPr txBox="1"/>
          <p:nvPr/>
        </p:nvSpPr>
        <p:spPr>
          <a:xfrm>
            <a:off x="220474" y="2371857"/>
            <a:ext cx="11654534" cy="28315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</a:rPr>
              <a:t>Verified positions are posted to the public blockchain.</a:t>
            </a:r>
          </a:p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</a:rPr>
              <a:t>Traders earn subscriber trust on a $0 marketing budget.</a:t>
            </a:r>
          </a:p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</a:rPr>
              <a:t>Subscribers trust the traders they follow put their money where their mouth is and don’t re-write history.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0528C-BC19-6AA4-C6F0-607F43E0B139}"/>
              </a:ext>
            </a:extLst>
          </p:cNvPr>
          <p:cNvSpPr txBox="1"/>
          <p:nvPr/>
        </p:nvSpPr>
        <p:spPr>
          <a:xfrm>
            <a:off x="220474" y="1388145"/>
            <a:ext cx="6551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b="1" dirty="0">
                <a:latin typeface="Avenir Next" panose="020B0503020202020204" pitchFamily="34" charset="0"/>
              </a:rPr>
              <a:t>Real-time Public Ledger</a:t>
            </a:r>
          </a:p>
        </p:txBody>
      </p:sp>
    </p:spTree>
    <p:extLst>
      <p:ext uri="{BB962C8B-B14F-4D97-AF65-F5344CB8AC3E}">
        <p14:creationId xmlns:p14="http://schemas.microsoft.com/office/powerpoint/2010/main" val="677655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684300" y="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5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6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BED4-BC6F-5862-757C-AD05864FB5A8}"/>
              </a:ext>
            </a:extLst>
          </p:cNvPr>
          <p:cNvSpPr txBox="1"/>
          <p:nvPr/>
        </p:nvSpPr>
        <p:spPr>
          <a:xfrm>
            <a:off x="220474" y="2371857"/>
            <a:ext cx="11802650" cy="30162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571500" indent="-571500">
              <a:spcAft>
                <a:spcPts val="3000"/>
              </a:spcAft>
              <a:buFont typeface="Arial" panose="020B0604020202020204" pitchFamily="34" charset="0"/>
              <a:buChar char="•"/>
              <a:defRPr sz="3200">
                <a:latin typeface="Avenir Next" panose="020B0503020202020204" pitchFamily="34" charset="0"/>
              </a:defRPr>
            </a:lvl1pPr>
          </a:lstStyle>
          <a:p>
            <a:pPr algn="just"/>
            <a:r>
              <a:rPr lang="en-US" dirty="0"/>
              <a:t>Positions are verified and logged at the same time.</a:t>
            </a:r>
          </a:p>
          <a:p>
            <a:pPr algn="just"/>
            <a:r>
              <a:rPr lang="en-US" dirty="0"/>
              <a:t>Personal metrics and data are always  accurate and easily accessible.</a:t>
            </a:r>
          </a:p>
          <a:p>
            <a:pPr algn="just"/>
            <a:r>
              <a:rPr lang="en-US" dirty="0"/>
              <a:t>Trade Tiger publishes a leaderboard to foster competition and subscriber interest.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0528C-BC19-6AA4-C6F0-607F43E0B139}"/>
              </a:ext>
            </a:extLst>
          </p:cNvPr>
          <p:cNvSpPr txBox="1"/>
          <p:nvPr/>
        </p:nvSpPr>
        <p:spPr>
          <a:xfrm>
            <a:off x="220474" y="1388145"/>
            <a:ext cx="6551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1800"/>
              </a:spcAft>
              <a:defRPr sz="4000" b="1"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Effortless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346792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684300" y="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5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6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BED4-BC6F-5862-757C-AD05864FB5A8}"/>
              </a:ext>
            </a:extLst>
          </p:cNvPr>
          <p:cNvSpPr txBox="1"/>
          <p:nvPr/>
        </p:nvSpPr>
        <p:spPr>
          <a:xfrm>
            <a:off x="193364" y="2129474"/>
            <a:ext cx="11681644" cy="35086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571500" indent="-571500">
              <a:spcAft>
                <a:spcPts val="3000"/>
              </a:spcAft>
              <a:buFont typeface="Arial" panose="020B0604020202020204" pitchFamily="34" charset="0"/>
              <a:buChar char="•"/>
              <a:defRPr sz="3200">
                <a:latin typeface="Avenir Next" panose="020B0503020202020204" pitchFamily="34" charset="0"/>
              </a:defRPr>
            </a:lvl1pPr>
          </a:lstStyle>
          <a:p>
            <a:pPr algn="just"/>
            <a:r>
              <a:rPr lang="en-US" dirty="0"/>
              <a:t>Subscriber lists are tracked on the blockchain and integrated into trader activity.</a:t>
            </a:r>
          </a:p>
          <a:p>
            <a:pPr algn="just"/>
            <a:r>
              <a:rPr lang="en-US" dirty="0"/>
              <a:t>Traders can automate email alerts to coincide with trading events. </a:t>
            </a:r>
          </a:p>
          <a:p>
            <a:pPr algn="just"/>
            <a:r>
              <a:rPr lang="en-US" dirty="0"/>
              <a:t>Subscribers are protected by the Tiger Trade grading system and money back guarantee.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0528C-BC19-6AA4-C6F0-607F43E0B139}"/>
              </a:ext>
            </a:extLst>
          </p:cNvPr>
          <p:cNvSpPr txBox="1"/>
          <p:nvPr/>
        </p:nvSpPr>
        <p:spPr>
          <a:xfrm>
            <a:off x="220473" y="1388145"/>
            <a:ext cx="1139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1800"/>
              </a:spcAft>
              <a:defRPr sz="4000" b="1"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Automated Subscription Handling</a:t>
            </a:r>
          </a:p>
        </p:txBody>
      </p:sp>
    </p:spTree>
    <p:extLst>
      <p:ext uri="{BB962C8B-B14F-4D97-AF65-F5344CB8AC3E}">
        <p14:creationId xmlns:p14="http://schemas.microsoft.com/office/powerpoint/2010/main" val="3052376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901260" y="5026067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1C7580B-1256-574E-7DD9-B2E1C3D3D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8675" y="5799179"/>
            <a:ext cx="2332850" cy="523644"/>
          </a:xfrm>
        </p:spPr>
        <p:txBody>
          <a:bodyPr anchor="b">
            <a:noAutofit/>
          </a:bodyPr>
          <a:lstStyle/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0409" y="6232799"/>
            <a:ext cx="2149384" cy="83583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0" y="928156"/>
            <a:ext cx="120959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venir Next" panose="020B0503020202020204" pitchFamily="34" charset="0"/>
              </a:rPr>
              <a:t>Trade Tiger:</a:t>
            </a:r>
          </a:p>
          <a:p>
            <a:pPr algn="ctr"/>
            <a:r>
              <a:rPr lang="en-US" sz="6000" dirty="0">
                <a:latin typeface="Avenir Next" panose="020B0503020202020204" pitchFamily="34" charset="0"/>
              </a:rPr>
              <a:t>A radically transparent </a:t>
            </a:r>
          </a:p>
          <a:p>
            <a:pPr algn="ctr"/>
            <a:r>
              <a:rPr lang="en-US" sz="6000" dirty="0">
                <a:latin typeface="Avenir Next" panose="020B0503020202020204" pitchFamily="34" charset="0"/>
              </a:rPr>
              <a:t>financial publishing platform.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8BDD1-D8DB-1527-DCE8-9FCD52834C75}"/>
              </a:ext>
            </a:extLst>
          </p:cNvPr>
          <p:cNvSpPr txBox="1"/>
          <p:nvPr/>
        </p:nvSpPr>
        <p:spPr>
          <a:xfrm>
            <a:off x="260799" y="6104727"/>
            <a:ext cx="831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u="sng">
                <a:latin typeface="Avenir Next" panose="020B0503020202020204" pitchFamily="34" charset="0"/>
              </a:defRPr>
            </a:lvl1pPr>
          </a:lstStyle>
          <a:p>
            <a:r>
              <a:rPr lang="en-US" sz="2000" u="none" dirty="0"/>
              <a:t>Stock data and real-time trading functionality provided by Alpaca API.</a:t>
            </a:r>
          </a:p>
        </p:txBody>
      </p:sp>
    </p:spTree>
    <p:extLst>
      <p:ext uri="{BB962C8B-B14F-4D97-AF65-F5344CB8AC3E}">
        <p14:creationId xmlns:p14="http://schemas.microsoft.com/office/powerpoint/2010/main" val="4038141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10055535" y="4703876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84683" y="6228589"/>
            <a:ext cx="2149384" cy="8358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684300" y="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BED4-BC6F-5862-757C-AD05864FB5A8}"/>
              </a:ext>
            </a:extLst>
          </p:cNvPr>
          <p:cNvSpPr txBox="1"/>
          <p:nvPr/>
        </p:nvSpPr>
        <p:spPr>
          <a:xfrm>
            <a:off x="193364" y="2129474"/>
            <a:ext cx="11681644" cy="33239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571500" indent="-571500">
              <a:spcAft>
                <a:spcPts val="3000"/>
              </a:spcAft>
              <a:buFont typeface="Arial" panose="020B0604020202020204" pitchFamily="34" charset="0"/>
              <a:buChar char="•"/>
              <a:defRPr sz="3200">
                <a:latin typeface="Avenir Next" panose="020B0503020202020204" pitchFamily="34" charset="0"/>
              </a:defRPr>
            </a:lvl1pPr>
          </a:lstStyle>
          <a:p>
            <a:pPr algn="just"/>
            <a:r>
              <a:rPr lang="en-US" dirty="0"/>
              <a:t>Livestream trading platform.</a:t>
            </a:r>
          </a:p>
          <a:p>
            <a:pPr algn="just"/>
            <a:r>
              <a:rPr lang="en-US" dirty="0" err="1"/>
              <a:t>TTToken</a:t>
            </a:r>
            <a:r>
              <a:rPr lang="en-US" dirty="0"/>
              <a:t> will represent $USD subscriber fees 1:1 on the blockchain, allowing users to take advantage of seamless blockchain transactions without the volatility risk.</a:t>
            </a:r>
          </a:p>
          <a:p>
            <a:pPr algn="just"/>
            <a:r>
              <a:rPr lang="en-US" dirty="0"/>
              <a:t>Traders can become verifiers for other traders.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0528C-BC19-6AA4-C6F0-607F43E0B139}"/>
              </a:ext>
            </a:extLst>
          </p:cNvPr>
          <p:cNvSpPr txBox="1"/>
          <p:nvPr/>
        </p:nvSpPr>
        <p:spPr>
          <a:xfrm>
            <a:off x="220474" y="1388145"/>
            <a:ext cx="8555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1800"/>
              </a:spcAft>
              <a:defRPr sz="4000" b="1"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TT Next Level Developments: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990B1-A67D-8038-F584-15B954D1B278}"/>
              </a:ext>
            </a:extLst>
          </p:cNvPr>
          <p:cNvSpPr txBox="1">
            <a:spLocks/>
          </p:cNvSpPr>
          <p:nvPr/>
        </p:nvSpPr>
        <p:spPr>
          <a:xfrm>
            <a:off x="9792950" y="5768584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</p:spTree>
    <p:extLst>
      <p:ext uri="{BB962C8B-B14F-4D97-AF65-F5344CB8AC3E}">
        <p14:creationId xmlns:p14="http://schemas.microsoft.com/office/powerpoint/2010/main" val="247964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7749" y="5233382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595700" y="6063815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879E4A-6B95-FE2A-13F8-05DE5E5F2042}"/>
              </a:ext>
            </a:extLst>
          </p:cNvPr>
          <p:cNvSpPr txBox="1"/>
          <p:nvPr/>
        </p:nvSpPr>
        <p:spPr>
          <a:xfrm>
            <a:off x="3224927" y="1480530"/>
            <a:ext cx="6003571" cy="25545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American Typewriter" panose="02090604020004020304" pitchFamily="18" charset="77"/>
              </a:rPr>
              <a:t>$59.3 BILLION</a:t>
            </a:r>
            <a:endParaRPr lang="en-US" sz="8000" i="1" u="sng" baseline="100000" dirty="0">
              <a:latin typeface="American Typewriter" panose="02090604020004020304" pitchFamily="18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merican Typewriter" panose="02090604020004020304" pitchFamily="18" charset="77"/>
              </a:rPr>
              <a:t>Financial Planning and Advice US Market size (2022)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C5D5C4-C08E-EF84-8989-1E0850F7132A}"/>
              </a:ext>
            </a:extLst>
          </p:cNvPr>
          <p:cNvSpPr txBox="1"/>
          <p:nvPr/>
        </p:nvSpPr>
        <p:spPr>
          <a:xfrm>
            <a:off x="7848600" y="4703249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IBISWorld Industry Statistics, updated July 27, 2022</a:t>
            </a:r>
          </a:p>
        </p:txBody>
      </p:sp>
    </p:spTree>
    <p:extLst>
      <p:ext uri="{BB962C8B-B14F-4D97-AF65-F5344CB8AC3E}">
        <p14:creationId xmlns:p14="http://schemas.microsoft.com/office/powerpoint/2010/main" val="3739704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9567" y="5223444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608335" y="6048648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A5D71C-EBCC-2731-67ED-AEADBBC91003}"/>
              </a:ext>
            </a:extLst>
          </p:cNvPr>
          <p:cNvSpPr txBox="1"/>
          <p:nvPr/>
        </p:nvSpPr>
        <p:spPr>
          <a:xfrm>
            <a:off x="494752" y="3109584"/>
            <a:ext cx="750794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Seeking Alpha:		$ 163.2 million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Motley Fool:		$ 239.6 million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Morningstar:		$      1.6 billion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Forbes:			$   10.5 billion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Bloomberg:		$   11.6 billion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The industry spans everything from publishing giants…</a:t>
            </a:r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A431D6-3D59-440A-1745-03C5DA41EB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4043" y="1349547"/>
            <a:ext cx="4594843" cy="1578500"/>
          </a:xfrm>
          <a:prstGeom prst="rect">
            <a:avLst/>
          </a:prstGeom>
        </p:spPr>
      </p:pic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E60BC2E6-9CEC-ED30-B7BB-0340E3C9DE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260" y="1125847"/>
            <a:ext cx="2696292" cy="1628196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CF3598BA-1AEA-208A-4C33-F90CF293A8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2479" y="1799478"/>
            <a:ext cx="5012032" cy="2221018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047B80A4-CBCF-1EDC-EBF7-A404BC735F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2547" y="826634"/>
            <a:ext cx="3929327" cy="14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57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9567" y="5223444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608335" y="6048648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A5D71C-EBCC-2731-67ED-AEADBBC91003}"/>
              </a:ext>
            </a:extLst>
          </p:cNvPr>
          <p:cNvSpPr txBox="1"/>
          <p:nvPr/>
        </p:nvSpPr>
        <p:spPr>
          <a:xfrm>
            <a:off x="96078" y="4928407"/>
            <a:ext cx="97934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Influencer Market (2022):		$         16 billion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Influencer Projection (2025):	$      650 billion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… to social media “</a:t>
            </a:r>
            <a:r>
              <a:rPr lang="en-US" sz="3200" dirty="0" err="1">
                <a:latin typeface="American Typewriter" panose="02090604020004020304" pitchFamily="18" charset="77"/>
              </a:rPr>
              <a:t>Finfluencers</a:t>
            </a:r>
            <a:r>
              <a:rPr lang="en-US" sz="3200" dirty="0">
                <a:latin typeface="American Typewriter" panose="02090604020004020304" pitchFamily="18" charset="77"/>
              </a:rPr>
              <a:t>”…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98D4D4-C34E-2E79-7468-9678E16080A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143" y="1514647"/>
            <a:ext cx="4554354" cy="2803774"/>
          </a:xfrm>
          <a:prstGeom prst="rect">
            <a:avLst/>
          </a:prstGeom>
          <a:effectLst>
            <a:softEdge rad="49335"/>
          </a:effectLst>
        </p:spPr>
      </p:pic>
      <p:pic>
        <p:nvPicPr>
          <p:cNvPr id="12" name="Picture 11" descr="A picture containing text, sign, outdoor, device&#10;&#10;Description automatically generated">
            <a:extLst>
              <a:ext uri="{FF2B5EF4-FFF2-40B4-BE49-F238E27FC236}">
                <a16:creationId xmlns:a16="http://schemas.microsoft.com/office/drawing/2014/main" id="{F8C55343-86E5-DE57-59CC-37B5BB62A01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0506" y="1299976"/>
            <a:ext cx="4752380" cy="1093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0305EC-2DD7-706D-85B3-13894350D1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6159" y="2383750"/>
            <a:ext cx="4701075" cy="1876948"/>
          </a:xfrm>
          <a:prstGeom prst="rect">
            <a:avLst/>
          </a:prstGeom>
        </p:spPr>
      </p:pic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8ED233-240E-A166-B092-4397651F36D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 amt="8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/>
                    </a14:imgEffect>
                  </a14:imgLayer>
                </a14:imgProps>
              </a:ext>
            </a:extLst>
          </a:blip>
          <a:srcRect b="65364"/>
          <a:stretch/>
        </p:blipFill>
        <p:spPr>
          <a:xfrm>
            <a:off x="6958636" y="3655719"/>
            <a:ext cx="2843488" cy="919807"/>
          </a:xfrm>
          <a:prstGeom prst="rect">
            <a:avLst/>
          </a:prstGeom>
          <a:effectLst>
            <a:softEdge rad="14998"/>
          </a:effectLst>
        </p:spPr>
      </p:pic>
      <p:pic>
        <p:nvPicPr>
          <p:cNvPr id="15" name="Picture 1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8823DC9-C3A9-E403-A1FC-D9FFF068D58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/>
                    </a14:imgEffect>
                  </a14:imgLayer>
                </a14:imgProps>
              </a:ext>
            </a:extLst>
          </a:blip>
          <a:srcRect b="18024"/>
          <a:stretch/>
        </p:blipFill>
        <p:spPr>
          <a:xfrm>
            <a:off x="8710473" y="2917849"/>
            <a:ext cx="3406631" cy="1688339"/>
          </a:xfrm>
          <a:prstGeom prst="rect">
            <a:avLst/>
          </a:prstGeom>
        </p:spPr>
      </p:pic>
      <p:pic>
        <p:nvPicPr>
          <p:cNvPr id="21" name="Picture 20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F5E6583D-6C8C-EB25-64E0-52E1265815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3949" y="2334457"/>
            <a:ext cx="4152996" cy="2292896"/>
          </a:xfrm>
          <a:prstGeom prst="rect">
            <a:avLst/>
          </a:prstGeom>
        </p:spPr>
      </p:pic>
      <p:pic>
        <p:nvPicPr>
          <p:cNvPr id="3" name="Picture 2" descr="A picture containing text, screenshot, computer&#10;&#10;Description automatically generated">
            <a:extLst>
              <a:ext uri="{FF2B5EF4-FFF2-40B4-BE49-F238E27FC236}">
                <a16:creationId xmlns:a16="http://schemas.microsoft.com/office/drawing/2014/main" id="{C9A16EF2-ABBF-E821-5BC5-ADDB9E6AB23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Blur/>
                    </a14:imgEffect>
                  </a14:imgLayer>
                </a14:imgProps>
              </a:ext>
            </a:extLst>
          </a:blip>
          <a:srcRect t="7462"/>
          <a:stretch/>
        </p:blipFill>
        <p:spPr>
          <a:xfrm>
            <a:off x="2060013" y="1118570"/>
            <a:ext cx="2648511" cy="3437494"/>
          </a:xfrm>
          <a:prstGeom prst="rect">
            <a:avLst/>
          </a:prstGeom>
          <a:effectLst>
            <a:softEdge rad="22066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22013F-4E4A-FB45-943B-4AABD5E1EDC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1107" y="1023106"/>
            <a:ext cx="3673229" cy="2316038"/>
          </a:xfrm>
          <a:prstGeom prst="rect">
            <a:avLst/>
          </a:prstGeom>
        </p:spPr>
      </p:pic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ECFF2131-9D32-D632-544C-7036E56BE7F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378746" y="1620725"/>
            <a:ext cx="5487947" cy="1929552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76328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0531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9567" y="5223444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608335" y="6048648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A5D71C-EBCC-2731-67ED-AEADBBC91003}"/>
              </a:ext>
            </a:extLst>
          </p:cNvPr>
          <p:cNvSpPr txBox="1"/>
          <p:nvPr/>
        </p:nvSpPr>
        <p:spPr>
          <a:xfrm>
            <a:off x="429777" y="4324844"/>
            <a:ext cx="750794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T3 Live:			$   38.2 million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Simpler Trading:	$   39.3 million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Raging Bull:		$   60.2 million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… to the hybrid platforms and financial “gurus” in between.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97063A-4EC3-E67D-8FBB-AB0E6141F4B1}"/>
              </a:ext>
            </a:extLst>
          </p:cNvPr>
          <p:cNvSpPr txBox="1"/>
          <p:nvPr/>
        </p:nvSpPr>
        <p:spPr>
          <a:xfrm>
            <a:off x="8203692" y="2183721"/>
            <a:ext cx="3230008" cy="13849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merican Typewriter" panose="02090604020004020304" pitchFamily="18" charset="77"/>
              </a:rPr>
              <a:t>Raging Bull makes </a:t>
            </a:r>
            <a:r>
              <a:rPr lang="en-US" sz="2800" b="1" dirty="0">
                <a:latin typeface="American Typewriter" panose="02090604020004020304" pitchFamily="18" charset="77"/>
              </a:rPr>
              <a:t>$6,872</a:t>
            </a:r>
          </a:p>
          <a:p>
            <a:pPr algn="ctr"/>
            <a:r>
              <a:rPr lang="en-US" sz="2800" i="1" u="sng" dirty="0">
                <a:latin typeface="American Typewriter" panose="02090604020004020304" pitchFamily="18" charset="77"/>
              </a:rPr>
              <a:t>per minute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F5577B-B543-B65C-84E7-DC92D96C6C9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1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8362" y="1054913"/>
            <a:ext cx="3374547" cy="283508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97791"/>
          </a:effectLst>
        </p:spPr>
      </p:pic>
    </p:spTree>
    <p:extLst>
      <p:ext uri="{BB962C8B-B14F-4D97-AF65-F5344CB8AC3E}">
        <p14:creationId xmlns:p14="http://schemas.microsoft.com/office/powerpoint/2010/main" val="2458331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312254" y="508423"/>
            <a:ext cx="63359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merican Typewriter" panose="02090604020004020304" pitchFamily="18" charset="77"/>
              </a:rPr>
              <a:t>Financial “Gurus” </a:t>
            </a:r>
          </a:p>
          <a:p>
            <a:r>
              <a:rPr lang="en-US" sz="4000" dirty="0">
                <a:latin typeface="American Typewriter" panose="02090604020004020304" pitchFamily="18" charset="77"/>
              </a:rPr>
              <a:t>bank on </a:t>
            </a:r>
            <a:r>
              <a:rPr lang="en-US" sz="4000" b="1" dirty="0">
                <a:latin typeface="American Typewriter" panose="02090604020004020304" pitchFamily="18" charset="77"/>
              </a:rPr>
              <a:t>blind trust.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C7F6D8-50B6-E0EA-D3E4-A5EB3C339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286" y="3780139"/>
            <a:ext cx="3927913" cy="1092200"/>
          </a:xfrm>
          <a:prstGeom prst="rect">
            <a:avLst/>
          </a:prstGeom>
        </p:spPr>
      </p:pic>
      <p:pic>
        <p:nvPicPr>
          <p:cNvPr id="23" name="Picture 22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DE8D08E5-CD67-0751-3233-27A179EBB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415" y="0"/>
            <a:ext cx="5145585" cy="6780065"/>
          </a:xfrm>
          <a:prstGeom prst="rect">
            <a:avLst/>
          </a:prstGeom>
        </p:spPr>
      </p:pic>
      <p:pic>
        <p:nvPicPr>
          <p:cNvPr id="25" name="Picture 24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91BB015B-71E8-BB95-0868-70F5CEA5331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1946" y="2147522"/>
            <a:ext cx="6496709" cy="4421082"/>
          </a:xfrm>
          <a:prstGeom prst="rect">
            <a:avLst/>
          </a:prstGeom>
          <a:effectLst>
            <a:outerShdw blurRad="50947" dist="38100" dir="5400000" sx="105407" sy="105407" algn="t" rotWithShape="0">
              <a:prstClr val="black">
                <a:alpha val="59236"/>
              </a:prstClr>
            </a:outerShdw>
          </a:effectLst>
        </p:spPr>
      </p:pic>
      <p:pic>
        <p:nvPicPr>
          <p:cNvPr id="30" name="Picture 29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ACE8D5BE-B176-51B0-AABD-ECA45AE0D6E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l="41416" t="11004" r="30437" b="4955"/>
          <a:stretch/>
        </p:blipFill>
        <p:spPr>
          <a:xfrm>
            <a:off x="3903259" y="2634018"/>
            <a:ext cx="1828611" cy="3715559"/>
          </a:xfrm>
          <a:prstGeom prst="rect">
            <a:avLst/>
          </a:prstGeom>
          <a:effectLst/>
        </p:spPr>
      </p:pic>
      <p:pic>
        <p:nvPicPr>
          <p:cNvPr id="31" name="Picture 30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4D56D0F8-40BE-2B96-7ECB-DB41C73034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4"/>
                    </a14:imgEffect>
                  </a14:imgLayer>
                </a14:imgProps>
              </a:ext>
            </a:extLst>
          </a:blip>
          <a:srcRect l="69563" t="10915" r="2290" b="58722"/>
          <a:stretch/>
        </p:blipFill>
        <p:spPr>
          <a:xfrm>
            <a:off x="5731871" y="2634018"/>
            <a:ext cx="1828612" cy="1342354"/>
          </a:xfrm>
          <a:prstGeom prst="rect">
            <a:avLst/>
          </a:prstGeom>
          <a:effectLst/>
        </p:spPr>
      </p:pic>
      <p:pic>
        <p:nvPicPr>
          <p:cNvPr id="32" name="Picture 31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38E3F601-2672-AD46-454E-B0C6D8C41E5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l="69282" t="54686" r="2092" b="4671"/>
          <a:stretch/>
        </p:blipFill>
        <p:spPr>
          <a:xfrm>
            <a:off x="5731871" y="4565208"/>
            <a:ext cx="1859806" cy="1796860"/>
          </a:xfrm>
          <a:prstGeom prst="rect">
            <a:avLst/>
          </a:prstGeom>
          <a:effectLst/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EFC8B45-D04D-D756-EE7F-6D8D8D2832EC}"/>
              </a:ext>
            </a:extLst>
          </p:cNvPr>
          <p:cNvSpPr/>
          <p:nvPr/>
        </p:nvSpPr>
        <p:spPr>
          <a:xfrm>
            <a:off x="1718973" y="4565208"/>
            <a:ext cx="7941370" cy="1446550"/>
          </a:xfrm>
          <a:prstGeom prst="roundRect">
            <a:avLst/>
          </a:prstGeom>
          <a:solidFill>
            <a:schemeClr val="dk1">
              <a:alpha val="62791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9D4C64-6893-6E57-59A0-C86017F301AF}"/>
              </a:ext>
            </a:extLst>
          </p:cNvPr>
          <p:cNvSpPr txBox="1"/>
          <p:nvPr/>
        </p:nvSpPr>
        <p:spPr>
          <a:xfrm>
            <a:off x="1719830" y="4556064"/>
            <a:ext cx="80778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Raging Bull: 2020</a:t>
            </a:r>
          </a:p>
        </p:txBody>
      </p:sp>
    </p:spTree>
    <p:extLst>
      <p:ext uri="{BB962C8B-B14F-4D97-AF65-F5344CB8AC3E}">
        <p14:creationId xmlns:p14="http://schemas.microsoft.com/office/powerpoint/2010/main" val="2182670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C7F6D8-50B6-E0EA-D3E4-A5EB3C339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286" y="3780139"/>
            <a:ext cx="3927913" cy="1092200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80D0F4D-004E-BF3D-F73A-1A45E7E842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t="15" b="37805"/>
          <a:stretch/>
        </p:blipFill>
        <p:spPr>
          <a:xfrm>
            <a:off x="4135902" y="1"/>
            <a:ext cx="8067285" cy="6858000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85A7EBF-9C05-538D-ED28-5BC4A77D7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18966"/>
            <a:ext cx="10390354" cy="2057403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76360" sx="101559" sy="101559" algn="tl" rotWithShape="0">
              <a:prstClr val="black">
                <a:alpha val="80000"/>
              </a:prstClr>
            </a:outerShdw>
          </a:effectLst>
        </p:spPr>
      </p:pic>
      <p:pic>
        <p:nvPicPr>
          <p:cNvPr id="23" name="Picture 22" descr="A picture containing text, person, person, newspaper&#10;&#10;Description automatically generated">
            <a:extLst>
              <a:ext uri="{FF2B5EF4-FFF2-40B4-BE49-F238E27FC236}">
                <a16:creationId xmlns:a16="http://schemas.microsoft.com/office/drawing/2014/main" id="{E13CFCEC-5EDC-21E6-207F-A8ABDCC39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189" y="195914"/>
            <a:ext cx="4158120" cy="2343825"/>
          </a:xfrm>
          <a:prstGeom prst="rect">
            <a:avLst/>
          </a:prstGeom>
          <a:effectLst>
            <a:softEdge rad="76363"/>
          </a:effectLst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1DE205E-93C0-F41E-62E3-7C9C40AE5F56}"/>
              </a:ext>
            </a:extLst>
          </p:cNvPr>
          <p:cNvSpPr/>
          <p:nvPr/>
        </p:nvSpPr>
        <p:spPr>
          <a:xfrm>
            <a:off x="1718972" y="4565208"/>
            <a:ext cx="8184421" cy="1446550"/>
          </a:xfrm>
          <a:prstGeom prst="roundRect">
            <a:avLst/>
          </a:prstGeom>
          <a:solidFill>
            <a:schemeClr val="dk1">
              <a:alpha val="62791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A2FE7B-BFB8-1C9C-0881-F59EB23B8C5F}"/>
              </a:ext>
            </a:extLst>
          </p:cNvPr>
          <p:cNvSpPr txBox="1"/>
          <p:nvPr/>
        </p:nvSpPr>
        <p:spPr>
          <a:xfrm>
            <a:off x="1785476" y="4537770"/>
            <a:ext cx="80778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Raging Bull: 2022</a:t>
            </a:r>
          </a:p>
        </p:txBody>
      </p:sp>
    </p:spTree>
    <p:extLst>
      <p:ext uri="{BB962C8B-B14F-4D97-AF65-F5344CB8AC3E}">
        <p14:creationId xmlns:p14="http://schemas.microsoft.com/office/powerpoint/2010/main" val="4019865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901260" y="5026067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0409" y="6232799"/>
            <a:ext cx="2149384" cy="8358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4E6070-609B-E0A0-C0FE-EB2FE122B278}"/>
              </a:ext>
            </a:extLst>
          </p:cNvPr>
          <p:cNvSpPr txBox="1">
            <a:spLocks/>
          </p:cNvSpPr>
          <p:nvPr/>
        </p:nvSpPr>
        <p:spPr>
          <a:xfrm>
            <a:off x="9638675" y="5762561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C8B0E8-4E78-2C2A-1FF3-D2240B7C8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0980" y="4355658"/>
            <a:ext cx="4214028" cy="419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48039" y="418254"/>
            <a:ext cx="120959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venir Next" panose="020B0503020202020204" pitchFamily="34" charset="0"/>
              </a:rPr>
              <a:t>Customers want transparency, </a:t>
            </a:r>
          </a:p>
          <a:p>
            <a:pPr algn="ctr"/>
            <a:r>
              <a:rPr lang="en-US" sz="4800" dirty="0">
                <a:latin typeface="Avenir Next" panose="020B0503020202020204" pitchFamily="34" charset="0"/>
              </a:rPr>
              <a:t>and bona fide traders are trying to show off their track record.</a:t>
            </a:r>
          </a:p>
          <a:p>
            <a:pPr algn="ctr"/>
            <a:endParaRPr lang="en-US" sz="4800" dirty="0">
              <a:latin typeface="Avenir Next" panose="020B0503020202020204" pitchFamily="34" charset="0"/>
            </a:endParaRPr>
          </a:p>
          <a:p>
            <a:pPr algn="ctr"/>
            <a:endParaRPr lang="en-US" sz="4800" dirty="0">
              <a:latin typeface="Avenir Next" panose="020B0503020202020204" pitchFamily="34" charset="0"/>
            </a:endParaRPr>
          </a:p>
          <a:p>
            <a:pPr algn="ctr"/>
            <a:r>
              <a:rPr lang="en-US" sz="4800" dirty="0">
                <a:latin typeface="Avenir Next" panose="020B0503020202020204" pitchFamily="34" charset="0"/>
              </a:rPr>
              <a:t> But can current tools provide true transparency?</a:t>
            </a:r>
          </a:p>
        </p:txBody>
      </p:sp>
    </p:spTree>
    <p:extLst>
      <p:ext uri="{BB962C8B-B14F-4D97-AF65-F5344CB8AC3E}">
        <p14:creationId xmlns:p14="http://schemas.microsoft.com/office/powerpoint/2010/main" val="1698197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2543</TotalTime>
  <Words>570</Words>
  <Application>Microsoft Macintosh PowerPoint</Application>
  <PresentationFormat>Widescreen</PresentationFormat>
  <Paragraphs>105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Abadi</vt:lpstr>
      <vt:lpstr>American Typewriter</vt:lpstr>
      <vt:lpstr>Arial</vt:lpstr>
      <vt:lpstr>Avenir Next</vt:lpstr>
      <vt:lpstr>Avenir Next Medium</vt:lpstr>
      <vt:lpstr>Calibri</vt:lpstr>
      <vt:lpstr>Calibri Light</vt:lpstr>
      <vt:lpstr>Office Theme</vt:lpstr>
      <vt:lpstr>Trade Tiger</vt:lpstr>
      <vt:lpstr>Trade Tiger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Trade Tiger Demo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 Tiger</dc:title>
  <dc:creator>Lauren Krohn</dc:creator>
  <cp:lastModifiedBy>Lauren Krohn</cp:lastModifiedBy>
  <cp:revision>36</cp:revision>
  <dcterms:created xsi:type="dcterms:W3CDTF">2022-08-04T01:50:20Z</dcterms:created>
  <dcterms:modified xsi:type="dcterms:W3CDTF">2022-08-06T02:49:11Z</dcterms:modified>
</cp:coreProperties>
</file>